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Open Sauce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2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2400" dirty="0">
                <a:solidFill>
                  <a:schemeClr val="bg1"/>
                </a:solidFill>
              </a:rPr>
              <a:t>Título del gráfico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3D-4F72-960D-DD31A65B20F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3D-4F72-960D-DD31A65B20F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  <a:effectLst/>
            <a:sp3d>
              <a:contourClr>
                <a:schemeClr val="bg1"/>
              </a:contourClr>
            </a:sp3d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3D-4F72-960D-DD31A65B20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0010943"/>
        <c:axId val="540011359"/>
        <c:axId val="0"/>
      </c:bar3DChart>
      <c:catAx>
        <c:axId val="540010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40011359"/>
        <c:crosses val="autoZero"/>
        <c:auto val="1"/>
        <c:lblAlgn val="ctr"/>
        <c:lblOffset val="100"/>
        <c:noMultiLvlLbl val="0"/>
      </c:catAx>
      <c:valAx>
        <c:axId val="540011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40010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90FC">
                <a:alpha val="100000"/>
              </a:srgbClr>
            </a:gs>
            <a:gs pos="50000">
              <a:srgbClr val="24BDFA">
                <a:alpha val="100000"/>
              </a:srgbClr>
            </a:gs>
            <a:gs pos="100000">
              <a:srgbClr val="2490FC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24820" y="4477961"/>
            <a:ext cx="11675327" cy="2810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s-EC" sz="39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I Congreso Internacional de Investigación y Extensión en Ciencia y Tecnología para la Vida</a:t>
            </a:r>
          </a:p>
          <a:p>
            <a:pPr algn="l">
              <a:lnSpc>
                <a:spcPts val="5599"/>
              </a:lnSpc>
            </a:pPr>
            <a:r>
              <a:rPr lang="es-EC" sz="39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&amp;</a:t>
            </a:r>
          </a:p>
          <a:p>
            <a:pPr algn="l">
              <a:lnSpc>
                <a:spcPts val="5599"/>
              </a:lnSpc>
            </a:pPr>
            <a:r>
              <a:rPr lang="es-EC" sz="39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IX Jornadas en Ciencia </a:t>
            </a:r>
            <a:r>
              <a:rPr lang="es-ES" sz="39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del Suelo, IX JCS</a:t>
            </a:r>
            <a:endParaRPr lang="en-US" sz="3999" dirty="0">
              <a:solidFill>
                <a:srgbClr val="FFFFFF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AC84FA4D-6955-418B-A887-43CEEDA7F96A}"/>
              </a:ext>
            </a:extLst>
          </p:cNvPr>
          <p:cNvSpPr/>
          <p:nvPr/>
        </p:nvSpPr>
        <p:spPr>
          <a:xfrm>
            <a:off x="1201975" y="1866900"/>
            <a:ext cx="7610822" cy="3757517"/>
          </a:xfrm>
          <a:custGeom>
            <a:avLst/>
            <a:gdLst/>
            <a:ahLst/>
            <a:cxnLst/>
            <a:rect l="l" t="t" r="r" b="b"/>
            <a:pathLst>
              <a:path w="7610822" h="3757517">
                <a:moveTo>
                  <a:pt x="0" y="0"/>
                </a:moveTo>
                <a:lnTo>
                  <a:pt x="7610823" y="0"/>
                </a:lnTo>
                <a:lnTo>
                  <a:pt x="7610823" y="3757517"/>
                </a:lnTo>
                <a:lnTo>
                  <a:pt x="0" y="37575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8112"/>
            </a:stretch>
          </a:blipFill>
        </p:spPr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DAB89D9-2C46-480D-8DD9-CD254FBC94CE}"/>
              </a:ext>
            </a:extLst>
          </p:cNvPr>
          <p:cNvSpPr txBox="1"/>
          <p:nvPr/>
        </p:nvSpPr>
        <p:spPr>
          <a:xfrm>
            <a:off x="0" y="9131868"/>
            <a:ext cx="1828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b="1" i="0" dirty="0">
                <a:solidFill>
                  <a:schemeClr val="bg1"/>
                </a:solidFill>
                <a:effectLst/>
                <a:latin typeface="Inter"/>
              </a:rPr>
              <a:t>Innovaciones y desafíos en la gestión de la ciencia y tecnología</a:t>
            </a:r>
            <a:endParaRPr lang="es-EC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90FC">
                <a:alpha val="100000"/>
              </a:srgbClr>
            </a:gs>
            <a:gs pos="50000">
              <a:srgbClr val="24BDFA">
                <a:alpha val="100000"/>
              </a:srgbClr>
            </a:gs>
            <a:gs pos="100000">
              <a:srgbClr val="2490FC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arcador de posición de imagen 29">
            <a:extLst>
              <a:ext uri="{FF2B5EF4-FFF2-40B4-BE49-F238E27FC236}">
                <a16:creationId xmlns:a16="http://schemas.microsoft.com/office/drawing/2014/main" id="{1E605185-0D75-47F8-941F-BDC1D2C7C0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0"/>
            <a:ext cx="13687873" cy="8191500"/>
          </a:xfrm>
        </p:spPr>
      </p:sp>
      <p:grpSp>
        <p:nvGrpSpPr>
          <p:cNvPr id="4" name="Group 4"/>
          <p:cNvGrpSpPr/>
          <p:nvPr/>
        </p:nvGrpSpPr>
        <p:grpSpPr>
          <a:xfrm>
            <a:off x="8142558" y="4719817"/>
            <a:ext cx="4454895" cy="5569188"/>
            <a:chOff x="0" y="0"/>
            <a:chExt cx="1579012" cy="19739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79012" cy="1973966"/>
            </a:xfrm>
            <a:custGeom>
              <a:avLst/>
              <a:gdLst/>
              <a:ahLst/>
              <a:cxnLst/>
              <a:rect l="l" t="t" r="r" b="b"/>
              <a:pathLst>
                <a:path w="1579012" h="1973966">
                  <a:moveTo>
                    <a:pt x="0" y="0"/>
                  </a:moveTo>
                  <a:lnTo>
                    <a:pt x="1579012" y="0"/>
                  </a:lnTo>
                  <a:lnTo>
                    <a:pt x="1579012" y="1973966"/>
                  </a:lnTo>
                  <a:lnTo>
                    <a:pt x="0" y="1973966"/>
                  </a:lnTo>
                  <a:close/>
                </a:path>
              </a:pathLst>
            </a:custGeom>
            <a:solidFill>
              <a:srgbClr val="124E66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579012" cy="2021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8504232"/>
            <a:ext cx="6590619" cy="1033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19"/>
              </a:lnSpc>
            </a:pPr>
            <a:r>
              <a:rPr lang="en-US" sz="6399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Introducción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502759" y="5478566"/>
            <a:ext cx="3734495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Área para el texto tamaño mínimo 22</a:t>
            </a:r>
          </a:p>
        </p:txBody>
      </p:sp>
      <p:grpSp>
        <p:nvGrpSpPr>
          <p:cNvPr id="20" name="Group 9">
            <a:extLst>
              <a:ext uri="{FF2B5EF4-FFF2-40B4-BE49-F238E27FC236}">
                <a16:creationId xmlns:a16="http://schemas.microsoft.com/office/drawing/2014/main" id="{D84F036C-DBDC-4585-83B2-EE14E33DD7B9}"/>
              </a:ext>
            </a:extLst>
          </p:cNvPr>
          <p:cNvGrpSpPr/>
          <p:nvPr/>
        </p:nvGrpSpPr>
        <p:grpSpPr>
          <a:xfrm>
            <a:off x="13706924" y="0"/>
            <a:ext cx="4368479" cy="10287000"/>
            <a:chOff x="0" y="0"/>
            <a:chExt cx="5824639" cy="13716000"/>
          </a:xfrm>
        </p:grpSpPr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32C5BE33-3279-447E-8534-CF3AFBD699EA}"/>
                </a:ext>
              </a:extLst>
            </p:cNvPr>
            <p:cNvSpPr/>
            <p:nvPr/>
          </p:nvSpPr>
          <p:spPr>
            <a:xfrm>
              <a:off x="519965" y="10352715"/>
              <a:ext cx="4957189" cy="2769092"/>
            </a:xfrm>
            <a:custGeom>
              <a:avLst/>
              <a:gdLst/>
              <a:ahLst/>
              <a:cxnLst/>
              <a:rect l="l" t="t" r="r" b="b"/>
              <a:pathLst>
                <a:path w="4957189" h="2769092">
                  <a:moveTo>
                    <a:pt x="0" y="0"/>
                  </a:moveTo>
                  <a:lnTo>
                    <a:pt x="4957190" y="0"/>
                  </a:lnTo>
                  <a:lnTo>
                    <a:pt x="4957190" y="2769092"/>
                  </a:lnTo>
                  <a:lnTo>
                    <a:pt x="0" y="2769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4436" r="-13144"/>
              </a:stretch>
            </a:blipFill>
          </p:spPr>
          <p:txBody>
            <a:bodyPr/>
            <a:lstStyle/>
            <a:p>
              <a:endParaRPr lang="es-EC" dirty="0"/>
            </a:p>
          </p:txBody>
        </p:sp>
        <p:sp>
          <p:nvSpPr>
            <p:cNvPr id="22" name="AutoShape 11">
              <a:extLst>
                <a:ext uri="{FF2B5EF4-FFF2-40B4-BE49-F238E27FC236}">
                  <a16:creationId xmlns:a16="http://schemas.microsoft.com/office/drawing/2014/main" id="{A2DF5490-E90D-4F52-A38C-6C24994B362B}"/>
                </a:ext>
              </a:extLst>
            </p:cNvPr>
            <p:cNvSpPr/>
            <p:nvPr/>
          </p:nvSpPr>
          <p:spPr>
            <a:xfrm flipV="1">
              <a:off x="25400" y="0"/>
              <a:ext cx="0" cy="1371600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3" name="Group 12">
              <a:extLst>
                <a:ext uri="{FF2B5EF4-FFF2-40B4-BE49-F238E27FC236}">
                  <a16:creationId xmlns:a16="http://schemas.microsoft.com/office/drawing/2014/main" id="{9F4C861B-D0BF-496D-8AB4-077E1BCC6205}"/>
                </a:ext>
              </a:extLst>
            </p:cNvPr>
            <p:cNvGrpSpPr/>
            <p:nvPr/>
          </p:nvGrpSpPr>
          <p:grpSpPr>
            <a:xfrm>
              <a:off x="308032" y="539106"/>
              <a:ext cx="5516607" cy="4114800"/>
              <a:chOff x="0" y="0"/>
              <a:chExt cx="1089700" cy="812800"/>
            </a:xfrm>
          </p:grpSpPr>
          <p:sp>
            <p:nvSpPr>
              <p:cNvPr id="28" name="Freeform 13">
                <a:extLst>
                  <a:ext uri="{FF2B5EF4-FFF2-40B4-BE49-F238E27FC236}">
                    <a16:creationId xmlns:a16="http://schemas.microsoft.com/office/drawing/2014/main" id="{896CB33C-5A53-4BB6-BFA4-BF6967D4BBDB}"/>
                  </a:ext>
                </a:extLst>
              </p:cNvPr>
              <p:cNvSpPr/>
              <p:nvPr/>
            </p:nvSpPr>
            <p:spPr>
              <a:xfrm>
                <a:off x="0" y="0"/>
                <a:ext cx="10897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089700" h="812800">
                    <a:moveTo>
                      <a:pt x="0" y="0"/>
                    </a:moveTo>
                    <a:lnTo>
                      <a:pt x="1089700" y="0"/>
                    </a:lnTo>
                    <a:lnTo>
                      <a:pt x="10897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29" name="TextBox 14">
                <a:extLst>
                  <a:ext uri="{FF2B5EF4-FFF2-40B4-BE49-F238E27FC236}">
                    <a16:creationId xmlns:a16="http://schemas.microsoft.com/office/drawing/2014/main" id="{2EF59A9B-26DC-4B76-AA95-FA861E2094F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0897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4" name="TextBox 15">
              <a:extLst>
                <a:ext uri="{FF2B5EF4-FFF2-40B4-BE49-F238E27FC236}">
                  <a16:creationId xmlns:a16="http://schemas.microsoft.com/office/drawing/2014/main" id="{751D38F2-989A-4F45-AADF-CF3F5BC8BFA9}"/>
                </a:ext>
              </a:extLst>
            </p:cNvPr>
            <p:cNvSpPr txBox="1"/>
            <p:nvPr/>
          </p:nvSpPr>
          <p:spPr>
            <a:xfrm>
              <a:off x="566160" y="5128141"/>
              <a:ext cx="4872645" cy="432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Ponente:</a:t>
              </a:r>
            </a:p>
          </p:txBody>
        </p:sp>
        <p:sp>
          <p:nvSpPr>
            <p:cNvPr id="25" name="TextBox 16">
              <a:extLst>
                <a:ext uri="{FF2B5EF4-FFF2-40B4-BE49-F238E27FC236}">
                  <a16:creationId xmlns:a16="http://schemas.microsoft.com/office/drawing/2014/main" id="{1366A225-2F32-49F0-9D5A-82BA22883AAC}"/>
                </a:ext>
              </a:extLst>
            </p:cNvPr>
            <p:cNvSpPr txBox="1"/>
            <p:nvPr/>
          </p:nvSpPr>
          <p:spPr>
            <a:xfrm>
              <a:off x="566160" y="7317455"/>
              <a:ext cx="4872645" cy="432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Tema:</a:t>
              </a:r>
            </a:p>
          </p:txBody>
        </p: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6D97A14B-3CFD-46D3-8F9E-0AEC31473E02}"/>
                </a:ext>
              </a:extLst>
            </p:cNvPr>
            <p:cNvSpPr txBox="1"/>
            <p:nvPr/>
          </p:nvSpPr>
          <p:spPr>
            <a:xfrm>
              <a:off x="566160" y="5538932"/>
              <a:ext cx="4872645" cy="893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(Ejem: Lic. Luis Pérez,</a:t>
              </a:r>
            </a:p>
            <a:p>
              <a:pPr algn="just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Msc. PhD.)</a:t>
              </a:r>
            </a:p>
          </p:txBody>
        </p:sp>
        <p:sp>
          <p:nvSpPr>
            <p:cNvPr id="27" name="TextBox 18">
              <a:extLst>
                <a:ext uri="{FF2B5EF4-FFF2-40B4-BE49-F238E27FC236}">
                  <a16:creationId xmlns:a16="http://schemas.microsoft.com/office/drawing/2014/main" id="{D51FE087-FFCC-46B5-BC7E-8276F35A31D3}"/>
                </a:ext>
              </a:extLst>
            </p:cNvPr>
            <p:cNvSpPr txBox="1"/>
            <p:nvPr/>
          </p:nvSpPr>
          <p:spPr>
            <a:xfrm>
              <a:off x="566160" y="7763648"/>
              <a:ext cx="4872645" cy="432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Texto</a:t>
              </a:r>
            </a:p>
          </p:txBody>
        </p: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2CF2D4F-5CCD-4F73-9BBB-E0B13896877D}"/>
              </a:ext>
            </a:extLst>
          </p:cNvPr>
          <p:cNvSpPr txBox="1"/>
          <p:nvPr/>
        </p:nvSpPr>
        <p:spPr>
          <a:xfrm>
            <a:off x="16042770" y="9279501"/>
            <a:ext cx="15594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IX JCS</a:t>
            </a:r>
            <a:endParaRPr lang="es-EC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90FC">
                <a:alpha val="100000"/>
              </a:srgbClr>
            </a:gs>
            <a:gs pos="50000">
              <a:srgbClr val="24BDFA">
                <a:alpha val="100000"/>
              </a:srgbClr>
            </a:gs>
            <a:gs pos="100000">
              <a:srgbClr val="2490FC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025"/>
            <a:ext cx="6238782" cy="1033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19"/>
              </a:lnSpc>
            </a:pPr>
            <a:r>
              <a:rPr lang="en-US" sz="6399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Objetivos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9F905784-DC1C-4A06-B086-6196EEB1B5F1}"/>
              </a:ext>
            </a:extLst>
          </p:cNvPr>
          <p:cNvSpPr txBox="1"/>
          <p:nvPr/>
        </p:nvSpPr>
        <p:spPr>
          <a:xfrm>
            <a:off x="1028700" y="2552700"/>
            <a:ext cx="11620499" cy="362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en-US" sz="21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Área</a:t>
            </a:r>
            <a:r>
              <a:rPr lang="en-US" sz="21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para </a:t>
            </a:r>
            <a:r>
              <a:rPr lang="en-US" sz="21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el</a:t>
            </a:r>
            <a:r>
              <a:rPr lang="en-US" sz="21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texto</a:t>
            </a:r>
            <a:r>
              <a:rPr lang="en-US" sz="21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, </a:t>
            </a:r>
            <a:r>
              <a:rPr lang="en-US" sz="21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tamaño</a:t>
            </a:r>
            <a:r>
              <a:rPr lang="en-US" sz="21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mínimo</a:t>
            </a:r>
            <a:r>
              <a:rPr lang="en-US" sz="21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22</a:t>
            </a:r>
          </a:p>
        </p:txBody>
      </p:sp>
      <p:grpSp>
        <p:nvGrpSpPr>
          <p:cNvPr id="14" name="Group 9">
            <a:extLst>
              <a:ext uri="{FF2B5EF4-FFF2-40B4-BE49-F238E27FC236}">
                <a16:creationId xmlns:a16="http://schemas.microsoft.com/office/drawing/2014/main" id="{23CFAF59-385A-4970-9EF0-EE97F934C44D}"/>
              </a:ext>
            </a:extLst>
          </p:cNvPr>
          <p:cNvGrpSpPr/>
          <p:nvPr/>
        </p:nvGrpSpPr>
        <p:grpSpPr>
          <a:xfrm>
            <a:off x="13706924" y="0"/>
            <a:ext cx="4368479" cy="10287000"/>
            <a:chOff x="0" y="0"/>
            <a:chExt cx="5824639" cy="13716000"/>
          </a:xfrm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5CBD0A4-D572-4A12-BD81-DB5D029BD6B4}"/>
                </a:ext>
              </a:extLst>
            </p:cNvPr>
            <p:cNvSpPr/>
            <p:nvPr/>
          </p:nvSpPr>
          <p:spPr>
            <a:xfrm>
              <a:off x="519965" y="10352715"/>
              <a:ext cx="4957189" cy="2769092"/>
            </a:xfrm>
            <a:custGeom>
              <a:avLst/>
              <a:gdLst/>
              <a:ahLst/>
              <a:cxnLst/>
              <a:rect l="l" t="t" r="r" b="b"/>
              <a:pathLst>
                <a:path w="4957189" h="2769092">
                  <a:moveTo>
                    <a:pt x="0" y="0"/>
                  </a:moveTo>
                  <a:lnTo>
                    <a:pt x="4957190" y="0"/>
                  </a:lnTo>
                  <a:lnTo>
                    <a:pt x="4957190" y="2769092"/>
                  </a:lnTo>
                  <a:lnTo>
                    <a:pt x="0" y="2769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4436" r="-13144"/>
              </a:stretch>
            </a:blipFill>
          </p:spPr>
        </p:sp>
        <p:sp>
          <p:nvSpPr>
            <p:cNvPr id="17" name="AutoShape 11">
              <a:extLst>
                <a:ext uri="{FF2B5EF4-FFF2-40B4-BE49-F238E27FC236}">
                  <a16:creationId xmlns:a16="http://schemas.microsoft.com/office/drawing/2014/main" id="{EECFE09F-1F7E-4423-8D6E-13C9F4A1784D}"/>
                </a:ext>
              </a:extLst>
            </p:cNvPr>
            <p:cNvSpPr/>
            <p:nvPr/>
          </p:nvSpPr>
          <p:spPr>
            <a:xfrm flipV="1">
              <a:off x="25400" y="0"/>
              <a:ext cx="0" cy="1371600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8" name="Group 12">
              <a:extLst>
                <a:ext uri="{FF2B5EF4-FFF2-40B4-BE49-F238E27FC236}">
                  <a16:creationId xmlns:a16="http://schemas.microsoft.com/office/drawing/2014/main" id="{4EE96D61-D2B9-4B0C-93CE-A90665890EF5}"/>
                </a:ext>
              </a:extLst>
            </p:cNvPr>
            <p:cNvGrpSpPr/>
            <p:nvPr/>
          </p:nvGrpSpPr>
          <p:grpSpPr>
            <a:xfrm>
              <a:off x="308032" y="539106"/>
              <a:ext cx="5516607" cy="4114800"/>
              <a:chOff x="0" y="0"/>
              <a:chExt cx="1089700" cy="812800"/>
            </a:xfrm>
          </p:grpSpPr>
          <p:sp>
            <p:nvSpPr>
              <p:cNvPr id="23" name="Freeform 13">
                <a:extLst>
                  <a:ext uri="{FF2B5EF4-FFF2-40B4-BE49-F238E27FC236}">
                    <a16:creationId xmlns:a16="http://schemas.microsoft.com/office/drawing/2014/main" id="{FD515D09-6964-4537-94FC-9DD96B4D5E79}"/>
                  </a:ext>
                </a:extLst>
              </p:cNvPr>
              <p:cNvSpPr/>
              <p:nvPr/>
            </p:nvSpPr>
            <p:spPr>
              <a:xfrm>
                <a:off x="0" y="0"/>
                <a:ext cx="10897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089700" h="812800">
                    <a:moveTo>
                      <a:pt x="0" y="0"/>
                    </a:moveTo>
                    <a:lnTo>
                      <a:pt x="1089700" y="0"/>
                    </a:lnTo>
                    <a:lnTo>
                      <a:pt x="10897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24" name="TextBox 14">
                <a:extLst>
                  <a:ext uri="{FF2B5EF4-FFF2-40B4-BE49-F238E27FC236}">
                    <a16:creationId xmlns:a16="http://schemas.microsoft.com/office/drawing/2014/main" id="{50F87197-84DD-4078-8FA8-5545555A531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0897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9" name="TextBox 15">
              <a:extLst>
                <a:ext uri="{FF2B5EF4-FFF2-40B4-BE49-F238E27FC236}">
                  <a16:creationId xmlns:a16="http://schemas.microsoft.com/office/drawing/2014/main" id="{1A369552-5B58-4548-9E41-7BA8A66C4900}"/>
                </a:ext>
              </a:extLst>
            </p:cNvPr>
            <p:cNvSpPr txBox="1"/>
            <p:nvPr/>
          </p:nvSpPr>
          <p:spPr>
            <a:xfrm>
              <a:off x="566160" y="5128141"/>
              <a:ext cx="4872645" cy="432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Ponente:</a:t>
              </a:r>
            </a:p>
          </p:txBody>
        </p:sp>
        <p:sp>
          <p:nvSpPr>
            <p:cNvPr id="20" name="TextBox 16">
              <a:extLst>
                <a:ext uri="{FF2B5EF4-FFF2-40B4-BE49-F238E27FC236}">
                  <a16:creationId xmlns:a16="http://schemas.microsoft.com/office/drawing/2014/main" id="{BC3C359E-1F35-4A29-9F26-9E4E72F3A3F8}"/>
                </a:ext>
              </a:extLst>
            </p:cNvPr>
            <p:cNvSpPr txBox="1"/>
            <p:nvPr/>
          </p:nvSpPr>
          <p:spPr>
            <a:xfrm>
              <a:off x="566160" y="7317455"/>
              <a:ext cx="4872645" cy="432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Tema:</a:t>
              </a:r>
            </a:p>
          </p:txBody>
        </p:sp>
        <p:sp>
          <p:nvSpPr>
            <p:cNvPr id="21" name="TextBox 17">
              <a:extLst>
                <a:ext uri="{FF2B5EF4-FFF2-40B4-BE49-F238E27FC236}">
                  <a16:creationId xmlns:a16="http://schemas.microsoft.com/office/drawing/2014/main" id="{622C9452-6751-4052-A016-2EBD1FC069FD}"/>
                </a:ext>
              </a:extLst>
            </p:cNvPr>
            <p:cNvSpPr txBox="1"/>
            <p:nvPr/>
          </p:nvSpPr>
          <p:spPr>
            <a:xfrm>
              <a:off x="566160" y="5538932"/>
              <a:ext cx="4872645" cy="893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(Ejem: Lic. Luis Pérez,</a:t>
              </a:r>
            </a:p>
            <a:p>
              <a:pPr algn="just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Msc. PhD.)</a:t>
              </a:r>
            </a:p>
          </p:txBody>
        </p:sp>
        <p:sp>
          <p:nvSpPr>
            <p:cNvPr id="22" name="TextBox 18">
              <a:extLst>
                <a:ext uri="{FF2B5EF4-FFF2-40B4-BE49-F238E27FC236}">
                  <a16:creationId xmlns:a16="http://schemas.microsoft.com/office/drawing/2014/main" id="{8E0EA5F6-A8BE-42B7-8177-0E4145ACD519}"/>
                </a:ext>
              </a:extLst>
            </p:cNvPr>
            <p:cNvSpPr txBox="1"/>
            <p:nvPr/>
          </p:nvSpPr>
          <p:spPr>
            <a:xfrm>
              <a:off x="566160" y="7763648"/>
              <a:ext cx="4872645" cy="432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Texto</a:t>
              </a:r>
            </a:p>
          </p:txBody>
        </p:sp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AE64251-20B0-4310-8AED-09234CAB966E}"/>
              </a:ext>
            </a:extLst>
          </p:cNvPr>
          <p:cNvSpPr txBox="1"/>
          <p:nvPr/>
        </p:nvSpPr>
        <p:spPr>
          <a:xfrm>
            <a:off x="16042770" y="9279501"/>
            <a:ext cx="15594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IX JCS</a:t>
            </a:r>
            <a:endParaRPr lang="es-EC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90FC">
                <a:alpha val="100000"/>
              </a:srgbClr>
            </a:gs>
            <a:gs pos="50000">
              <a:srgbClr val="24BDFA">
                <a:alpha val="100000"/>
              </a:srgbClr>
            </a:gs>
            <a:gs pos="100000">
              <a:srgbClr val="2490FC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Marcador de posición de imagen 33">
            <a:extLst>
              <a:ext uri="{FF2B5EF4-FFF2-40B4-BE49-F238E27FC236}">
                <a16:creationId xmlns:a16="http://schemas.microsoft.com/office/drawing/2014/main" id="{36810D9D-C6AC-4ED8-AE92-1D02DA1DE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087554" y="1028699"/>
            <a:ext cx="6505070" cy="6932281"/>
          </a:xfrm>
        </p:spPr>
      </p:sp>
      <p:grpSp>
        <p:nvGrpSpPr>
          <p:cNvPr id="5" name="Group 5"/>
          <p:cNvGrpSpPr/>
          <p:nvPr/>
        </p:nvGrpSpPr>
        <p:grpSpPr>
          <a:xfrm>
            <a:off x="731316" y="3922902"/>
            <a:ext cx="5843520" cy="6364098"/>
            <a:chOff x="0" y="0"/>
            <a:chExt cx="1812497" cy="19739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12497" cy="1973966"/>
            </a:xfrm>
            <a:custGeom>
              <a:avLst/>
              <a:gdLst/>
              <a:ahLst/>
              <a:cxnLst/>
              <a:rect l="l" t="t" r="r" b="b"/>
              <a:pathLst>
                <a:path w="1812497" h="1973966">
                  <a:moveTo>
                    <a:pt x="0" y="0"/>
                  </a:moveTo>
                  <a:lnTo>
                    <a:pt x="1812497" y="0"/>
                  </a:lnTo>
                  <a:lnTo>
                    <a:pt x="1812497" y="1973966"/>
                  </a:lnTo>
                  <a:lnTo>
                    <a:pt x="0" y="1973966"/>
                  </a:lnTo>
                  <a:close/>
                </a:path>
              </a:pathLst>
            </a:custGeom>
            <a:solidFill>
              <a:srgbClr val="124E6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812497" cy="20215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257370" y="4309460"/>
            <a:ext cx="4791411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en-US" sz="21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Área</a:t>
            </a:r>
            <a:r>
              <a:rPr lang="en-US" sz="21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para </a:t>
            </a:r>
            <a:r>
              <a:rPr lang="en-US" sz="21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el</a:t>
            </a:r>
            <a:r>
              <a:rPr lang="en-US" sz="21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texto</a:t>
            </a:r>
            <a:r>
              <a:rPr lang="en-US" sz="21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, </a:t>
            </a:r>
            <a:r>
              <a:rPr lang="en-US" sz="21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tamaño</a:t>
            </a:r>
            <a:r>
              <a:rPr lang="en-US" sz="21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mínimo</a:t>
            </a:r>
            <a:r>
              <a:rPr lang="en-US" sz="21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22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962025"/>
            <a:ext cx="6238782" cy="1033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19"/>
              </a:lnSpc>
            </a:pPr>
            <a:r>
              <a:rPr lang="en-US" sz="6399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Metodología</a:t>
            </a:r>
          </a:p>
        </p:txBody>
      </p:sp>
      <p:grpSp>
        <p:nvGrpSpPr>
          <p:cNvPr id="20" name="Group 9">
            <a:extLst>
              <a:ext uri="{FF2B5EF4-FFF2-40B4-BE49-F238E27FC236}">
                <a16:creationId xmlns:a16="http://schemas.microsoft.com/office/drawing/2014/main" id="{2DC91AF4-360C-4533-A787-FD750195F676}"/>
              </a:ext>
            </a:extLst>
          </p:cNvPr>
          <p:cNvGrpSpPr/>
          <p:nvPr/>
        </p:nvGrpSpPr>
        <p:grpSpPr>
          <a:xfrm>
            <a:off x="13706924" y="0"/>
            <a:ext cx="4368479" cy="10287000"/>
            <a:chOff x="0" y="0"/>
            <a:chExt cx="5824639" cy="13716000"/>
          </a:xfrm>
        </p:grpSpPr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503FC557-409F-4D84-B934-CA3B8257BEDD}"/>
                </a:ext>
              </a:extLst>
            </p:cNvPr>
            <p:cNvSpPr/>
            <p:nvPr/>
          </p:nvSpPr>
          <p:spPr>
            <a:xfrm>
              <a:off x="519965" y="10352715"/>
              <a:ext cx="4957189" cy="2769092"/>
            </a:xfrm>
            <a:custGeom>
              <a:avLst/>
              <a:gdLst/>
              <a:ahLst/>
              <a:cxnLst/>
              <a:rect l="l" t="t" r="r" b="b"/>
              <a:pathLst>
                <a:path w="4957189" h="2769092">
                  <a:moveTo>
                    <a:pt x="0" y="0"/>
                  </a:moveTo>
                  <a:lnTo>
                    <a:pt x="4957190" y="0"/>
                  </a:lnTo>
                  <a:lnTo>
                    <a:pt x="4957190" y="2769092"/>
                  </a:lnTo>
                  <a:lnTo>
                    <a:pt x="0" y="2769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4436" r="-13144"/>
              </a:stretch>
            </a:blipFill>
          </p:spPr>
        </p:sp>
        <p:sp>
          <p:nvSpPr>
            <p:cNvPr id="22" name="AutoShape 11">
              <a:extLst>
                <a:ext uri="{FF2B5EF4-FFF2-40B4-BE49-F238E27FC236}">
                  <a16:creationId xmlns:a16="http://schemas.microsoft.com/office/drawing/2014/main" id="{99CAC819-800B-4B90-B596-C43D4A54F625}"/>
                </a:ext>
              </a:extLst>
            </p:cNvPr>
            <p:cNvSpPr/>
            <p:nvPr/>
          </p:nvSpPr>
          <p:spPr>
            <a:xfrm flipV="1">
              <a:off x="25400" y="0"/>
              <a:ext cx="0" cy="1371600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3" name="Group 12">
              <a:extLst>
                <a:ext uri="{FF2B5EF4-FFF2-40B4-BE49-F238E27FC236}">
                  <a16:creationId xmlns:a16="http://schemas.microsoft.com/office/drawing/2014/main" id="{D7B64901-09CD-4F70-9527-B9E7DDDF1F5F}"/>
                </a:ext>
              </a:extLst>
            </p:cNvPr>
            <p:cNvGrpSpPr/>
            <p:nvPr/>
          </p:nvGrpSpPr>
          <p:grpSpPr>
            <a:xfrm>
              <a:off x="308032" y="539106"/>
              <a:ext cx="5516607" cy="4114800"/>
              <a:chOff x="0" y="0"/>
              <a:chExt cx="1089700" cy="812800"/>
            </a:xfrm>
          </p:grpSpPr>
          <p:sp>
            <p:nvSpPr>
              <p:cNvPr id="28" name="Freeform 13">
                <a:extLst>
                  <a:ext uri="{FF2B5EF4-FFF2-40B4-BE49-F238E27FC236}">
                    <a16:creationId xmlns:a16="http://schemas.microsoft.com/office/drawing/2014/main" id="{FB11CD60-A0F9-4EBB-987D-0B2D3141E253}"/>
                  </a:ext>
                </a:extLst>
              </p:cNvPr>
              <p:cNvSpPr/>
              <p:nvPr/>
            </p:nvSpPr>
            <p:spPr>
              <a:xfrm>
                <a:off x="0" y="0"/>
                <a:ext cx="10897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089700" h="812800">
                    <a:moveTo>
                      <a:pt x="0" y="0"/>
                    </a:moveTo>
                    <a:lnTo>
                      <a:pt x="1089700" y="0"/>
                    </a:lnTo>
                    <a:lnTo>
                      <a:pt x="10897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29" name="TextBox 14">
                <a:extLst>
                  <a:ext uri="{FF2B5EF4-FFF2-40B4-BE49-F238E27FC236}">
                    <a16:creationId xmlns:a16="http://schemas.microsoft.com/office/drawing/2014/main" id="{8F2B97AE-5083-46E9-9679-CD0495EC9EC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0897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4" name="TextBox 15">
              <a:extLst>
                <a:ext uri="{FF2B5EF4-FFF2-40B4-BE49-F238E27FC236}">
                  <a16:creationId xmlns:a16="http://schemas.microsoft.com/office/drawing/2014/main" id="{8E9E2A88-D94D-4FA9-9BAF-38F51BE37A8B}"/>
                </a:ext>
              </a:extLst>
            </p:cNvPr>
            <p:cNvSpPr txBox="1"/>
            <p:nvPr/>
          </p:nvSpPr>
          <p:spPr>
            <a:xfrm>
              <a:off x="566160" y="5128141"/>
              <a:ext cx="4872645" cy="432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Ponente:</a:t>
              </a:r>
            </a:p>
          </p:txBody>
        </p:sp>
        <p:sp>
          <p:nvSpPr>
            <p:cNvPr id="25" name="TextBox 16">
              <a:extLst>
                <a:ext uri="{FF2B5EF4-FFF2-40B4-BE49-F238E27FC236}">
                  <a16:creationId xmlns:a16="http://schemas.microsoft.com/office/drawing/2014/main" id="{626240CD-0162-4CBF-B386-2A40DA5EAC3E}"/>
                </a:ext>
              </a:extLst>
            </p:cNvPr>
            <p:cNvSpPr txBox="1"/>
            <p:nvPr/>
          </p:nvSpPr>
          <p:spPr>
            <a:xfrm>
              <a:off x="566160" y="7317455"/>
              <a:ext cx="4872645" cy="432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Tema:</a:t>
              </a:r>
            </a:p>
          </p:txBody>
        </p:sp>
        <p:sp>
          <p:nvSpPr>
            <p:cNvPr id="26" name="TextBox 17">
              <a:extLst>
                <a:ext uri="{FF2B5EF4-FFF2-40B4-BE49-F238E27FC236}">
                  <a16:creationId xmlns:a16="http://schemas.microsoft.com/office/drawing/2014/main" id="{34E58E17-7F76-421A-9A76-AC9D4812030E}"/>
                </a:ext>
              </a:extLst>
            </p:cNvPr>
            <p:cNvSpPr txBox="1"/>
            <p:nvPr/>
          </p:nvSpPr>
          <p:spPr>
            <a:xfrm>
              <a:off x="566160" y="5538932"/>
              <a:ext cx="4872645" cy="893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(Ejem: Lic. Luis Pérez,</a:t>
              </a:r>
            </a:p>
            <a:p>
              <a:pPr algn="just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Msc. PhD.)</a:t>
              </a:r>
            </a:p>
          </p:txBody>
        </p:sp>
        <p:sp>
          <p:nvSpPr>
            <p:cNvPr id="27" name="TextBox 18">
              <a:extLst>
                <a:ext uri="{FF2B5EF4-FFF2-40B4-BE49-F238E27FC236}">
                  <a16:creationId xmlns:a16="http://schemas.microsoft.com/office/drawing/2014/main" id="{7E8C16EA-E72F-4A25-9116-BE03AF639C63}"/>
                </a:ext>
              </a:extLst>
            </p:cNvPr>
            <p:cNvSpPr txBox="1"/>
            <p:nvPr/>
          </p:nvSpPr>
          <p:spPr>
            <a:xfrm>
              <a:off x="566160" y="7763648"/>
              <a:ext cx="4872645" cy="432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Texto</a:t>
              </a: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13EECAA-5E78-4346-B8A2-95B1861A31FC}"/>
              </a:ext>
            </a:extLst>
          </p:cNvPr>
          <p:cNvSpPr txBox="1"/>
          <p:nvPr/>
        </p:nvSpPr>
        <p:spPr>
          <a:xfrm>
            <a:off x="16042770" y="9279501"/>
            <a:ext cx="15594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IX JCS</a:t>
            </a:r>
            <a:endParaRPr lang="es-EC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90FC">
                <a:alpha val="100000"/>
              </a:srgbClr>
            </a:gs>
            <a:gs pos="50000">
              <a:srgbClr val="24BDFA">
                <a:alpha val="100000"/>
              </a:srgbClr>
            </a:gs>
            <a:gs pos="100000">
              <a:srgbClr val="2490FC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1" y="0"/>
            <a:ext cx="13687873" cy="10287000"/>
          </a:xfrm>
          <a:custGeom>
            <a:avLst/>
            <a:gdLst/>
            <a:ahLst/>
            <a:cxnLst/>
            <a:rect l="l" t="t" r="r" b="b"/>
            <a:pathLst>
              <a:path w="14143492" h="10958286">
                <a:moveTo>
                  <a:pt x="0" y="0"/>
                </a:moveTo>
                <a:lnTo>
                  <a:pt x="14143493" y="0"/>
                </a:lnTo>
                <a:lnTo>
                  <a:pt x="14143493" y="10958286"/>
                </a:lnTo>
                <a:lnTo>
                  <a:pt x="0" y="10958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-3328" t="-7143" r="-22863" b="-472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962025"/>
            <a:ext cx="6238782" cy="1033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19"/>
              </a:lnSpc>
            </a:pPr>
            <a:r>
              <a:rPr lang="en-US" sz="6399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Resultados</a:t>
            </a: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706712C2-2195-4001-BA78-5919041AB8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6392353"/>
              </p:ext>
            </p:extLst>
          </p:nvPr>
        </p:nvGraphicFramePr>
        <p:xfrm>
          <a:off x="1028700" y="2324100"/>
          <a:ext cx="11567772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8">
            <a:extLst>
              <a:ext uri="{FF2B5EF4-FFF2-40B4-BE49-F238E27FC236}">
                <a16:creationId xmlns:a16="http://schemas.microsoft.com/office/drawing/2014/main" id="{5DF3B1DC-9612-4C47-8BAE-487A4AE001E8}"/>
              </a:ext>
            </a:extLst>
          </p:cNvPr>
          <p:cNvSpPr txBox="1"/>
          <p:nvPr/>
        </p:nvSpPr>
        <p:spPr>
          <a:xfrm>
            <a:off x="1028700" y="8475331"/>
            <a:ext cx="11567772" cy="362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en-US" sz="21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Área</a:t>
            </a:r>
            <a:r>
              <a:rPr lang="en-US" sz="21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para </a:t>
            </a:r>
            <a:r>
              <a:rPr lang="en-US" sz="21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el</a:t>
            </a:r>
            <a:r>
              <a:rPr lang="en-US" sz="21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texto</a:t>
            </a:r>
            <a:r>
              <a:rPr lang="en-US" sz="21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, </a:t>
            </a:r>
            <a:r>
              <a:rPr lang="en-US" sz="21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tamaño</a:t>
            </a:r>
            <a:r>
              <a:rPr lang="en-US" sz="21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mínimo</a:t>
            </a:r>
            <a:r>
              <a:rPr lang="en-US" sz="21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22</a:t>
            </a: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F81F87C4-7DF3-434F-BED8-9D1404BFCB4E}"/>
              </a:ext>
            </a:extLst>
          </p:cNvPr>
          <p:cNvGrpSpPr/>
          <p:nvPr/>
        </p:nvGrpSpPr>
        <p:grpSpPr>
          <a:xfrm>
            <a:off x="13706924" y="0"/>
            <a:ext cx="4368479" cy="10287000"/>
            <a:chOff x="0" y="0"/>
            <a:chExt cx="5824639" cy="13716000"/>
          </a:xfrm>
        </p:grpSpPr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56776F12-72E7-4AF5-9A50-47B7CC538EAA}"/>
                </a:ext>
              </a:extLst>
            </p:cNvPr>
            <p:cNvSpPr/>
            <p:nvPr/>
          </p:nvSpPr>
          <p:spPr>
            <a:xfrm>
              <a:off x="519965" y="10352715"/>
              <a:ext cx="4957189" cy="2769092"/>
            </a:xfrm>
            <a:custGeom>
              <a:avLst/>
              <a:gdLst/>
              <a:ahLst/>
              <a:cxnLst/>
              <a:rect l="l" t="t" r="r" b="b"/>
              <a:pathLst>
                <a:path w="4957189" h="2769092">
                  <a:moveTo>
                    <a:pt x="0" y="0"/>
                  </a:moveTo>
                  <a:lnTo>
                    <a:pt x="4957190" y="0"/>
                  </a:lnTo>
                  <a:lnTo>
                    <a:pt x="4957190" y="2769092"/>
                  </a:lnTo>
                  <a:lnTo>
                    <a:pt x="0" y="2769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4436" r="-13144"/>
              </a:stretch>
            </a:blipFill>
          </p:spPr>
        </p:sp>
        <p:sp>
          <p:nvSpPr>
            <p:cNvPr id="21" name="AutoShape 11">
              <a:extLst>
                <a:ext uri="{FF2B5EF4-FFF2-40B4-BE49-F238E27FC236}">
                  <a16:creationId xmlns:a16="http://schemas.microsoft.com/office/drawing/2014/main" id="{F059CC92-72CB-44F1-BCD4-E214EBF3B381}"/>
                </a:ext>
              </a:extLst>
            </p:cNvPr>
            <p:cNvSpPr/>
            <p:nvPr/>
          </p:nvSpPr>
          <p:spPr>
            <a:xfrm flipV="1">
              <a:off x="25400" y="0"/>
              <a:ext cx="0" cy="1371600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2" name="Group 12">
              <a:extLst>
                <a:ext uri="{FF2B5EF4-FFF2-40B4-BE49-F238E27FC236}">
                  <a16:creationId xmlns:a16="http://schemas.microsoft.com/office/drawing/2014/main" id="{D6EBF07F-5B81-440C-868B-16F947808130}"/>
                </a:ext>
              </a:extLst>
            </p:cNvPr>
            <p:cNvGrpSpPr/>
            <p:nvPr/>
          </p:nvGrpSpPr>
          <p:grpSpPr>
            <a:xfrm>
              <a:off x="308032" y="539106"/>
              <a:ext cx="5516607" cy="4114800"/>
              <a:chOff x="0" y="0"/>
              <a:chExt cx="1089700" cy="812800"/>
            </a:xfrm>
          </p:grpSpPr>
          <p:sp>
            <p:nvSpPr>
              <p:cNvPr id="27" name="Freeform 13">
                <a:extLst>
                  <a:ext uri="{FF2B5EF4-FFF2-40B4-BE49-F238E27FC236}">
                    <a16:creationId xmlns:a16="http://schemas.microsoft.com/office/drawing/2014/main" id="{BE86C4D5-2955-4AC7-B89E-3EC5096931B9}"/>
                  </a:ext>
                </a:extLst>
              </p:cNvPr>
              <p:cNvSpPr/>
              <p:nvPr/>
            </p:nvSpPr>
            <p:spPr>
              <a:xfrm>
                <a:off x="0" y="0"/>
                <a:ext cx="10897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089700" h="812800">
                    <a:moveTo>
                      <a:pt x="0" y="0"/>
                    </a:moveTo>
                    <a:lnTo>
                      <a:pt x="1089700" y="0"/>
                    </a:lnTo>
                    <a:lnTo>
                      <a:pt x="10897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28" name="TextBox 14">
                <a:extLst>
                  <a:ext uri="{FF2B5EF4-FFF2-40B4-BE49-F238E27FC236}">
                    <a16:creationId xmlns:a16="http://schemas.microsoft.com/office/drawing/2014/main" id="{30C29D49-5299-49CF-A44D-65B82055543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0897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3" name="TextBox 15">
              <a:extLst>
                <a:ext uri="{FF2B5EF4-FFF2-40B4-BE49-F238E27FC236}">
                  <a16:creationId xmlns:a16="http://schemas.microsoft.com/office/drawing/2014/main" id="{0AF61D94-2E8D-459A-8EF3-C593A3C7DD54}"/>
                </a:ext>
              </a:extLst>
            </p:cNvPr>
            <p:cNvSpPr txBox="1"/>
            <p:nvPr/>
          </p:nvSpPr>
          <p:spPr>
            <a:xfrm>
              <a:off x="566160" y="5128141"/>
              <a:ext cx="4872645" cy="432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Ponente:</a:t>
              </a:r>
            </a:p>
          </p:txBody>
        </p:sp>
        <p:sp>
          <p:nvSpPr>
            <p:cNvPr id="24" name="TextBox 16">
              <a:extLst>
                <a:ext uri="{FF2B5EF4-FFF2-40B4-BE49-F238E27FC236}">
                  <a16:creationId xmlns:a16="http://schemas.microsoft.com/office/drawing/2014/main" id="{61A85943-DB6D-4C32-AAF2-669D5566E782}"/>
                </a:ext>
              </a:extLst>
            </p:cNvPr>
            <p:cNvSpPr txBox="1"/>
            <p:nvPr/>
          </p:nvSpPr>
          <p:spPr>
            <a:xfrm>
              <a:off x="566160" y="7317455"/>
              <a:ext cx="4872645" cy="432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Tema:</a:t>
              </a:r>
            </a:p>
          </p:txBody>
        </p:sp>
        <p:sp>
          <p:nvSpPr>
            <p:cNvPr id="25" name="TextBox 17">
              <a:extLst>
                <a:ext uri="{FF2B5EF4-FFF2-40B4-BE49-F238E27FC236}">
                  <a16:creationId xmlns:a16="http://schemas.microsoft.com/office/drawing/2014/main" id="{08DB8B6D-8E5B-4F8A-BDE9-F8ABB767234F}"/>
                </a:ext>
              </a:extLst>
            </p:cNvPr>
            <p:cNvSpPr txBox="1"/>
            <p:nvPr/>
          </p:nvSpPr>
          <p:spPr>
            <a:xfrm>
              <a:off x="566160" y="5538932"/>
              <a:ext cx="4872645" cy="893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(Ejem: Lic. Luis Pérez,</a:t>
              </a:r>
            </a:p>
            <a:p>
              <a:pPr algn="just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Msc. PhD.)</a:t>
              </a:r>
            </a:p>
          </p:txBody>
        </p:sp>
        <p:sp>
          <p:nvSpPr>
            <p:cNvPr id="26" name="TextBox 18">
              <a:extLst>
                <a:ext uri="{FF2B5EF4-FFF2-40B4-BE49-F238E27FC236}">
                  <a16:creationId xmlns:a16="http://schemas.microsoft.com/office/drawing/2014/main" id="{CC6CEE43-331D-4AA2-A56C-67E0B6A4BA48}"/>
                </a:ext>
              </a:extLst>
            </p:cNvPr>
            <p:cNvSpPr txBox="1"/>
            <p:nvPr/>
          </p:nvSpPr>
          <p:spPr>
            <a:xfrm>
              <a:off x="566160" y="7763648"/>
              <a:ext cx="4872645" cy="432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Texto</a:t>
              </a:r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2A05FC7-1FC9-4085-989A-F47F178C31A8}"/>
              </a:ext>
            </a:extLst>
          </p:cNvPr>
          <p:cNvSpPr txBox="1"/>
          <p:nvPr/>
        </p:nvSpPr>
        <p:spPr>
          <a:xfrm>
            <a:off x="16042770" y="9279501"/>
            <a:ext cx="15594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IX JCS</a:t>
            </a:r>
            <a:endParaRPr lang="es-EC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90FC">
                <a:alpha val="100000"/>
              </a:srgbClr>
            </a:gs>
            <a:gs pos="50000">
              <a:srgbClr val="24BDFA">
                <a:alpha val="100000"/>
              </a:srgbClr>
            </a:gs>
            <a:gs pos="100000">
              <a:srgbClr val="2490FC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962025"/>
            <a:ext cx="6238782" cy="1033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19"/>
              </a:lnSpc>
            </a:pPr>
            <a:r>
              <a:rPr lang="en-US" sz="6399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Discusión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66955FE7-897B-49C7-AACC-C5DB8A711F90}"/>
              </a:ext>
            </a:extLst>
          </p:cNvPr>
          <p:cNvSpPr txBox="1"/>
          <p:nvPr/>
        </p:nvSpPr>
        <p:spPr>
          <a:xfrm>
            <a:off x="1028700" y="2552700"/>
            <a:ext cx="11620499" cy="362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en-US" sz="21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Área</a:t>
            </a:r>
            <a:r>
              <a:rPr lang="en-US" sz="21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para </a:t>
            </a:r>
            <a:r>
              <a:rPr lang="en-US" sz="21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el</a:t>
            </a:r>
            <a:r>
              <a:rPr lang="en-US" sz="21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texto</a:t>
            </a:r>
            <a:r>
              <a:rPr lang="en-US" sz="21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, </a:t>
            </a:r>
            <a:r>
              <a:rPr lang="en-US" sz="21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tamaño</a:t>
            </a:r>
            <a:r>
              <a:rPr lang="en-US" sz="21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mínimo</a:t>
            </a:r>
            <a:r>
              <a:rPr lang="en-US" sz="21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22</a:t>
            </a:r>
          </a:p>
        </p:txBody>
      </p:sp>
      <p:grpSp>
        <p:nvGrpSpPr>
          <p:cNvPr id="15" name="Group 9">
            <a:extLst>
              <a:ext uri="{FF2B5EF4-FFF2-40B4-BE49-F238E27FC236}">
                <a16:creationId xmlns:a16="http://schemas.microsoft.com/office/drawing/2014/main" id="{AE7D5E44-E191-4A43-AA46-542EFF21832A}"/>
              </a:ext>
            </a:extLst>
          </p:cNvPr>
          <p:cNvGrpSpPr/>
          <p:nvPr/>
        </p:nvGrpSpPr>
        <p:grpSpPr>
          <a:xfrm>
            <a:off x="13706924" y="0"/>
            <a:ext cx="4368479" cy="10287000"/>
            <a:chOff x="0" y="0"/>
            <a:chExt cx="5824639" cy="13716000"/>
          </a:xfrm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36E0B476-372A-4AE3-B971-467D1CB3AD3F}"/>
                </a:ext>
              </a:extLst>
            </p:cNvPr>
            <p:cNvSpPr/>
            <p:nvPr/>
          </p:nvSpPr>
          <p:spPr>
            <a:xfrm>
              <a:off x="519965" y="10352715"/>
              <a:ext cx="4957189" cy="2769092"/>
            </a:xfrm>
            <a:custGeom>
              <a:avLst/>
              <a:gdLst/>
              <a:ahLst/>
              <a:cxnLst/>
              <a:rect l="l" t="t" r="r" b="b"/>
              <a:pathLst>
                <a:path w="4957189" h="2769092">
                  <a:moveTo>
                    <a:pt x="0" y="0"/>
                  </a:moveTo>
                  <a:lnTo>
                    <a:pt x="4957190" y="0"/>
                  </a:lnTo>
                  <a:lnTo>
                    <a:pt x="4957190" y="2769092"/>
                  </a:lnTo>
                  <a:lnTo>
                    <a:pt x="0" y="2769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4436" r="-13144"/>
              </a:stretch>
            </a:blipFill>
          </p:spPr>
        </p:sp>
        <p:sp>
          <p:nvSpPr>
            <p:cNvPr id="17" name="AutoShape 11">
              <a:extLst>
                <a:ext uri="{FF2B5EF4-FFF2-40B4-BE49-F238E27FC236}">
                  <a16:creationId xmlns:a16="http://schemas.microsoft.com/office/drawing/2014/main" id="{94F77B75-CE67-4EA7-97CA-FB8388B7B59A}"/>
                </a:ext>
              </a:extLst>
            </p:cNvPr>
            <p:cNvSpPr/>
            <p:nvPr/>
          </p:nvSpPr>
          <p:spPr>
            <a:xfrm flipV="1">
              <a:off x="25400" y="0"/>
              <a:ext cx="0" cy="1371600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8" name="Group 12">
              <a:extLst>
                <a:ext uri="{FF2B5EF4-FFF2-40B4-BE49-F238E27FC236}">
                  <a16:creationId xmlns:a16="http://schemas.microsoft.com/office/drawing/2014/main" id="{81B5B4C5-B9B8-40DB-87C4-E9F28948369E}"/>
                </a:ext>
              </a:extLst>
            </p:cNvPr>
            <p:cNvGrpSpPr/>
            <p:nvPr/>
          </p:nvGrpSpPr>
          <p:grpSpPr>
            <a:xfrm>
              <a:off x="308032" y="539106"/>
              <a:ext cx="5516607" cy="4114800"/>
              <a:chOff x="0" y="0"/>
              <a:chExt cx="1089700" cy="812800"/>
            </a:xfrm>
          </p:grpSpPr>
          <p:sp>
            <p:nvSpPr>
              <p:cNvPr id="23" name="Freeform 13">
                <a:extLst>
                  <a:ext uri="{FF2B5EF4-FFF2-40B4-BE49-F238E27FC236}">
                    <a16:creationId xmlns:a16="http://schemas.microsoft.com/office/drawing/2014/main" id="{54A062AD-8AF4-40EA-97D8-B85E8F3A9183}"/>
                  </a:ext>
                </a:extLst>
              </p:cNvPr>
              <p:cNvSpPr/>
              <p:nvPr/>
            </p:nvSpPr>
            <p:spPr>
              <a:xfrm>
                <a:off x="0" y="0"/>
                <a:ext cx="10897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089700" h="812800">
                    <a:moveTo>
                      <a:pt x="0" y="0"/>
                    </a:moveTo>
                    <a:lnTo>
                      <a:pt x="1089700" y="0"/>
                    </a:lnTo>
                    <a:lnTo>
                      <a:pt x="10897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24" name="TextBox 14">
                <a:extLst>
                  <a:ext uri="{FF2B5EF4-FFF2-40B4-BE49-F238E27FC236}">
                    <a16:creationId xmlns:a16="http://schemas.microsoft.com/office/drawing/2014/main" id="{4522AD43-541F-4E9D-8293-F8B0338091C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0897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9" name="TextBox 15">
              <a:extLst>
                <a:ext uri="{FF2B5EF4-FFF2-40B4-BE49-F238E27FC236}">
                  <a16:creationId xmlns:a16="http://schemas.microsoft.com/office/drawing/2014/main" id="{BC970558-8177-410A-9169-E3CC9923D764}"/>
                </a:ext>
              </a:extLst>
            </p:cNvPr>
            <p:cNvSpPr txBox="1"/>
            <p:nvPr/>
          </p:nvSpPr>
          <p:spPr>
            <a:xfrm>
              <a:off x="566160" y="5128141"/>
              <a:ext cx="4872645" cy="432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Ponente:</a:t>
              </a:r>
            </a:p>
          </p:txBody>
        </p:sp>
        <p:sp>
          <p:nvSpPr>
            <p:cNvPr id="20" name="TextBox 16">
              <a:extLst>
                <a:ext uri="{FF2B5EF4-FFF2-40B4-BE49-F238E27FC236}">
                  <a16:creationId xmlns:a16="http://schemas.microsoft.com/office/drawing/2014/main" id="{DDBC7079-BA85-4C4C-B1BC-59344E2DF469}"/>
                </a:ext>
              </a:extLst>
            </p:cNvPr>
            <p:cNvSpPr txBox="1"/>
            <p:nvPr/>
          </p:nvSpPr>
          <p:spPr>
            <a:xfrm>
              <a:off x="566160" y="7317455"/>
              <a:ext cx="4872645" cy="432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Tema:</a:t>
              </a:r>
            </a:p>
          </p:txBody>
        </p:sp>
        <p:sp>
          <p:nvSpPr>
            <p:cNvPr id="21" name="TextBox 17">
              <a:extLst>
                <a:ext uri="{FF2B5EF4-FFF2-40B4-BE49-F238E27FC236}">
                  <a16:creationId xmlns:a16="http://schemas.microsoft.com/office/drawing/2014/main" id="{49A25DC6-5FFD-4C03-8C90-94C10366C708}"/>
                </a:ext>
              </a:extLst>
            </p:cNvPr>
            <p:cNvSpPr txBox="1"/>
            <p:nvPr/>
          </p:nvSpPr>
          <p:spPr>
            <a:xfrm>
              <a:off x="566160" y="5538932"/>
              <a:ext cx="4872645" cy="893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(Ejem: Lic. Luis Pérez,</a:t>
              </a:r>
            </a:p>
            <a:p>
              <a:pPr algn="just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Msc. PhD.)</a:t>
              </a:r>
            </a:p>
          </p:txBody>
        </p:sp>
        <p:sp>
          <p:nvSpPr>
            <p:cNvPr id="22" name="TextBox 18">
              <a:extLst>
                <a:ext uri="{FF2B5EF4-FFF2-40B4-BE49-F238E27FC236}">
                  <a16:creationId xmlns:a16="http://schemas.microsoft.com/office/drawing/2014/main" id="{AE839E63-F4F1-42C5-8372-A3B1EBAB44F6}"/>
                </a:ext>
              </a:extLst>
            </p:cNvPr>
            <p:cNvSpPr txBox="1"/>
            <p:nvPr/>
          </p:nvSpPr>
          <p:spPr>
            <a:xfrm>
              <a:off x="566160" y="7763648"/>
              <a:ext cx="4872645" cy="432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Texto</a:t>
              </a:r>
            </a:p>
          </p:txBody>
        </p:sp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7E9708E-BBAD-40A6-BC62-465BCA6DE8F2}"/>
              </a:ext>
            </a:extLst>
          </p:cNvPr>
          <p:cNvSpPr txBox="1"/>
          <p:nvPr/>
        </p:nvSpPr>
        <p:spPr>
          <a:xfrm>
            <a:off x="16042770" y="9279501"/>
            <a:ext cx="15594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IX JCS</a:t>
            </a:r>
            <a:endParaRPr lang="es-EC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90FC">
                <a:alpha val="100000"/>
              </a:srgbClr>
            </a:gs>
            <a:gs pos="50000">
              <a:srgbClr val="24BDFA">
                <a:alpha val="100000"/>
              </a:srgbClr>
            </a:gs>
            <a:gs pos="100000">
              <a:srgbClr val="2490FC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192C6210-B92D-4165-985D-0775F65311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828593" y="1015115"/>
            <a:ext cx="4633476" cy="8218940"/>
          </a:xfrm>
        </p:spPr>
      </p:sp>
      <p:grpSp>
        <p:nvGrpSpPr>
          <p:cNvPr id="3" name="Group 3"/>
          <p:cNvGrpSpPr/>
          <p:nvPr/>
        </p:nvGrpSpPr>
        <p:grpSpPr>
          <a:xfrm>
            <a:off x="-412010" y="0"/>
            <a:ext cx="8630751" cy="10287000"/>
            <a:chOff x="0" y="0"/>
            <a:chExt cx="2273120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73120" cy="2709333"/>
            </a:xfrm>
            <a:custGeom>
              <a:avLst/>
              <a:gdLst/>
              <a:ahLst/>
              <a:cxnLst/>
              <a:rect l="l" t="t" r="r" b="b"/>
              <a:pathLst>
                <a:path w="2273120" h="2709333">
                  <a:moveTo>
                    <a:pt x="0" y="0"/>
                  </a:moveTo>
                  <a:lnTo>
                    <a:pt x="2273120" y="0"/>
                  </a:lnTo>
                  <a:lnTo>
                    <a:pt x="227312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24E6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27312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962025"/>
            <a:ext cx="6262299" cy="1033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19"/>
              </a:lnSpc>
              <a:spcBef>
                <a:spcPct val="0"/>
              </a:spcBef>
            </a:pPr>
            <a:r>
              <a:rPr lang="en-US" sz="6399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Conclusiones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28700" y="2724015"/>
            <a:ext cx="626229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en-US" sz="2199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Área para el texto, tamaño mínimo 22</a:t>
            </a:r>
          </a:p>
        </p:txBody>
      </p:sp>
      <p:grpSp>
        <p:nvGrpSpPr>
          <p:cNvPr id="20" name="Group 9">
            <a:extLst>
              <a:ext uri="{FF2B5EF4-FFF2-40B4-BE49-F238E27FC236}">
                <a16:creationId xmlns:a16="http://schemas.microsoft.com/office/drawing/2014/main" id="{3DE4052C-E63F-457C-A856-8643C94A71F2}"/>
              </a:ext>
            </a:extLst>
          </p:cNvPr>
          <p:cNvGrpSpPr/>
          <p:nvPr/>
        </p:nvGrpSpPr>
        <p:grpSpPr>
          <a:xfrm>
            <a:off x="13706924" y="0"/>
            <a:ext cx="4368479" cy="10287000"/>
            <a:chOff x="0" y="0"/>
            <a:chExt cx="5824639" cy="13716000"/>
          </a:xfrm>
        </p:grpSpPr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FF88C3EF-F33E-4288-A944-DAA0E1098343}"/>
                </a:ext>
              </a:extLst>
            </p:cNvPr>
            <p:cNvSpPr/>
            <p:nvPr/>
          </p:nvSpPr>
          <p:spPr>
            <a:xfrm>
              <a:off x="519965" y="10352715"/>
              <a:ext cx="4957189" cy="2769092"/>
            </a:xfrm>
            <a:custGeom>
              <a:avLst/>
              <a:gdLst/>
              <a:ahLst/>
              <a:cxnLst/>
              <a:rect l="l" t="t" r="r" b="b"/>
              <a:pathLst>
                <a:path w="4957189" h="2769092">
                  <a:moveTo>
                    <a:pt x="0" y="0"/>
                  </a:moveTo>
                  <a:lnTo>
                    <a:pt x="4957190" y="0"/>
                  </a:lnTo>
                  <a:lnTo>
                    <a:pt x="4957190" y="2769092"/>
                  </a:lnTo>
                  <a:lnTo>
                    <a:pt x="0" y="2769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4436" r="-13144"/>
              </a:stretch>
            </a:blipFill>
          </p:spPr>
        </p:sp>
        <p:sp>
          <p:nvSpPr>
            <p:cNvPr id="22" name="AutoShape 11">
              <a:extLst>
                <a:ext uri="{FF2B5EF4-FFF2-40B4-BE49-F238E27FC236}">
                  <a16:creationId xmlns:a16="http://schemas.microsoft.com/office/drawing/2014/main" id="{4AAEE969-DFA5-4C27-BEB5-C0221ADB44EF}"/>
                </a:ext>
              </a:extLst>
            </p:cNvPr>
            <p:cNvSpPr/>
            <p:nvPr/>
          </p:nvSpPr>
          <p:spPr>
            <a:xfrm flipV="1">
              <a:off x="25400" y="0"/>
              <a:ext cx="0" cy="1371600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3" name="Group 12">
              <a:extLst>
                <a:ext uri="{FF2B5EF4-FFF2-40B4-BE49-F238E27FC236}">
                  <a16:creationId xmlns:a16="http://schemas.microsoft.com/office/drawing/2014/main" id="{F28306D4-A214-4BB6-A020-C2DA9839AFBE}"/>
                </a:ext>
              </a:extLst>
            </p:cNvPr>
            <p:cNvGrpSpPr/>
            <p:nvPr/>
          </p:nvGrpSpPr>
          <p:grpSpPr>
            <a:xfrm>
              <a:off x="308032" y="539106"/>
              <a:ext cx="5516607" cy="4114800"/>
              <a:chOff x="0" y="0"/>
              <a:chExt cx="1089700" cy="812800"/>
            </a:xfrm>
          </p:grpSpPr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7AEA9F74-0BAE-46A2-AA41-B8A658DD7236}"/>
                  </a:ext>
                </a:extLst>
              </p:cNvPr>
              <p:cNvSpPr/>
              <p:nvPr/>
            </p:nvSpPr>
            <p:spPr>
              <a:xfrm>
                <a:off x="0" y="0"/>
                <a:ext cx="10897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089700" h="812800">
                    <a:moveTo>
                      <a:pt x="0" y="0"/>
                    </a:moveTo>
                    <a:lnTo>
                      <a:pt x="1089700" y="0"/>
                    </a:lnTo>
                    <a:lnTo>
                      <a:pt x="10897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30" name="TextBox 14">
                <a:extLst>
                  <a:ext uri="{FF2B5EF4-FFF2-40B4-BE49-F238E27FC236}">
                    <a16:creationId xmlns:a16="http://schemas.microsoft.com/office/drawing/2014/main" id="{A873D9BE-626F-4A25-B400-48340F8C9B5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0897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5" name="TextBox 15">
              <a:extLst>
                <a:ext uri="{FF2B5EF4-FFF2-40B4-BE49-F238E27FC236}">
                  <a16:creationId xmlns:a16="http://schemas.microsoft.com/office/drawing/2014/main" id="{4B1580EE-6004-4014-8B7A-92D288B046DE}"/>
                </a:ext>
              </a:extLst>
            </p:cNvPr>
            <p:cNvSpPr txBox="1"/>
            <p:nvPr/>
          </p:nvSpPr>
          <p:spPr>
            <a:xfrm>
              <a:off x="566160" y="5128141"/>
              <a:ext cx="4872645" cy="432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Ponente:</a:t>
              </a:r>
            </a:p>
          </p:txBody>
        </p:sp>
        <p:sp>
          <p:nvSpPr>
            <p:cNvPr id="26" name="TextBox 16">
              <a:extLst>
                <a:ext uri="{FF2B5EF4-FFF2-40B4-BE49-F238E27FC236}">
                  <a16:creationId xmlns:a16="http://schemas.microsoft.com/office/drawing/2014/main" id="{532F3DA7-DDF2-431E-94A5-BD757B7D595B}"/>
                </a:ext>
              </a:extLst>
            </p:cNvPr>
            <p:cNvSpPr txBox="1"/>
            <p:nvPr/>
          </p:nvSpPr>
          <p:spPr>
            <a:xfrm>
              <a:off x="566160" y="7317455"/>
              <a:ext cx="4872645" cy="432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Tema:</a:t>
              </a:r>
            </a:p>
          </p:txBody>
        </p:sp>
        <p:sp>
          <p:nvSpPr>
            <p:cNvPr id="27" name="TextBox 17">
              <a:extLst>
                <a:ext uri="{FF2B5EF4-FFF2-40B4-BE49-F238E27FC236}">
                  <a16:creationId xmlns:a16="http://schemas.microsoft.com/office/drawing/2014/main" id="{B9DA50BD-CCD0-4FB2-AF9A-902D6708946C}"/>
                </a:ext>
              </a:extLst>
            </p:cNvPr>
            <p:cNvSpPr txBox="1"/>
            <p:nvPr/>
          </p:nvSpPr>
          <p:spPr>
            <a:xfrm>
              <a:off x="566160" y="5538932"/>
              <a:ext cx="4872645" cy="893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(Ejem: Lic. Luis Pérez,</a:t>
              </a:r>
            </a:p>
            <a:p>
              <a:pPr algn="just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Msc. PhD.)</a:t>
              </a:r>
            </a:p>
          </p:txBody>
        </p:sp>
        <p:sp>
          <p:nvSpPr>
            <p:cNvPr id="28" name="TextBox 18">
              <a:extLst>
                <a:ext uri="{FF2B5EF4-FFF2-40B4-BE49-F238E27FC236}">
                  <a16:creationId xmlns:a16="http://schemas.microsoft.com/office/drawing/2014/main" id="{28B40876-6E29-4D67-8606-A5EC535E6695}"/>
                </a:ext>
              </a:extLst>
            </p:cNvPr>
            <p:cNvSpPr txBox="1"/>
            <p:nvPr/>
          </p:nvSpPr>
          <p:spPr>
            <a:xfrm>
              <a:off x="566160" y="7763648"/>
              <a:ext cx="4872645" cy="432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Texto</a:t>
              </a: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A670CB6-222A-4504-934E-E04C621494E0}"/>
              </a:ext>
            </a:extLst>
          </p:cNvPr>
          <p:cNvSpPr txBox="1"/>
          <p:nvPr/>
        </p:nvSpPr>
        <p:spPr>
          <a:xfrm>
            <a:off x="16042770" y="9279501"/>
            <a:ext cx="15594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IX JCS</a:t>
            </a:r>
            <a:endParaRPr lang="es-EC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90FC">
                <a:alpha val="100000"/>
              </a:srgbClr>
            </a:gs>
            <a:gs pos="50000">
              <a:srgbClr val="24BDFA">
                <a:alpha val="100000"/>
              </a:srgbClr>
            </a:gs>
            <a:gs pos="100000">
              <a:srgbClr val="2490FC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962025"/>
            <a:ext cx="6262299" cy="1033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19"/>
              </a:lnSpc>
              <a:spcBef>
                <a:spcPct val="0"/>
              </a:spcBef>
            </a:pPr>
            <a:r>
              <a:rPr lang="en-US" sz="6399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Referencias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52616083-A13E-4908-88E2-2A6A88475973}"/>
              </a:ext>
            </a:extLst>
          </p:cNvPr>
          <p:cNvSpPr txBox="1"/>
          <p:nvPr/>
        </p:nvSpPr>
        <p:spPr>
          <a:xfrm>
            <a:off x="1028700" y="2552700"/>
            <a:ext cx="11620499" cy="3629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079"/>
              </a:lnSpc>
            </a:pPr>
            <a:r>
              <a:rPr lang="en-US" sz="21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Área</a:t>
            </a:r>
            <a:r>
              <a:rPr lang="en-US" sz="21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para </a:t>
            </a:r>
            <a:r>
              <a:rPr lang="en-US" sz="21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el</a:t>
            </a:r>
            <a:r>
              <a:rPr lang="en-US" sz="21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texto</a:t>
            </a:r>
            <a:r>
              <a:rPr lang="en-US" sz="21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, </a:t>
            </a:r>
            <a:r>
              <a:rPr lang="en-US" sz="21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tamaño</a:t>
            </a:r>
            <a:r>
              <a:rPr lang="en-US" sz="21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2199" dirty="0" err="1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mínimo</a:t>
            </a:r>
            <a:r>
              <a:rPr lang="en-US" sz="2199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 22</a:t>
            </a:r>
          </a:p>
        </p:txBody>
      </p:sp>
      <p:grpSp>
        <p:nvGrpSpPr>
          <p:cNvPr id="15" name="Group 9">
            <a:extLst>
              <a:ext uri="{FF2B5EF4-FFF2-40B4-BE49-F238E27FC236}">
                <a16:creationId xmlns:a16="http://schemas.microsoft.com/office/drawing/2014/main" id="{9EF5B0F7-DA1B-43A5-BAAF-E9A294FEF920}"/>
              </a:ext>
            </a:extLst>
          </p:cNvPr>
          <p:cNvGrpSpPr/>
          <p:nvPr/>
        </p:nvGrpSpPr>
        <p:grpSpPr>
          <a:xfrm>
            <a:off x="13706924" y="0"/>
            <a:ext cx="4368479" cy="10287000"/>
            <a:chOff x="0" y="0"/>
            <a:chExt cx="5824639" cy="13716000"/>
          </a:xfrm>
        </p:grpSpPr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7785F145-0557-4AE1-B1E0-DA8E7463382F}"/>
                </a:ext>
              </a:extLst>
            </p:cNvPr>
            <p:cNvSpPr/>
            <p:nvPr/>
          </p:nvSpPr>
          <p:spPr>
            <a:xfrm>
              <a:off x="519965" y="10352715"/>
              <a:ext cx="4957189" cy="2769092"/>
            </a:xfrm>
            <a:custGeom>
              <a:avLst/>
              <a:gdLst/>
              <a:ahLst/>
              <a:cxnLst/>
              <a:rect l="l" t="t" r="r" b="b"/>
              <a:pathLst>
                <a:path w="4957189" h="2769092">
                  <a:moveTo>
                    <a:pt x="0" y="0"/>
                  </a:moveTo>
                  <a:lnTo>
                    <a:pt x="4957190" y="0"/>
                  </a:lnTo>
                  <a:lnTo>
                    <a:pt x="4957190" y="2769092"/>
                  </a:lnTo>
                  <a:lnTo>
                    <a:pt x="0" y="2769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4436" r="-13144"/>
              </a:stretch>
            </a:blipFill>
          </p:spPr>
        </p:sp>
        <p:sp>
          <p:nvSpPr>
            <p:cNvPr id="17" name="AutoShape 11">
              <a:extLst>
                <a:ext uri="{FF2B5EF4-FFF2-40B4-BE49-F238E27FC236}">
                  <a16:creationId xmlns:a16="http://schemas.microsoft.com/office/drawing/2014/main" id="{D7D5B2E1-F069-44F5-BE96-2E8686DA7A95}"/>
                </a:ext>
              </a:extLst>
            </p:cNvPr>
            <p:cNvSpPr/>
            <p:nvPr/>
          </p:nvSpPr>
          <p:spPr>
            <a:xfrm flipV="1">
              <a:off x="25400" y="0"/>
              <a:ext cx="0" cy="13716000"/>
            </a:xfrm>
            <a:prstGeom prst="line">
              <a:avLst/>
            </a:prstGeom>
            <a:ln w="50800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8" name="Group 12">
              <a:extLst>
                <a:ext uri="{FF2B5EF4-FFF2-40B4-BE49-F238E27FC236}">
                  <a16:creationId xmlns:a16="http://schemas.microsoft.com/office/drawing/2014/main" id="{67283DE7-F901-4C10-8821-6F48BEFEE278}"/>
                </a:ext>
              </a:extLst>
            </p:cNvPr>
            <p:cNvGrpSpPr/>
            <p:nvPr/>
          </p:nvGrpSpPr>
          <p:grpSpPr>
            <a:xfrm>
              <a:off x="308032" y="539106"/>
              <a:ext cx="5516607" cy="4114800"/>
              <a:chOff x="0" y="0"/>
              <a:chExt cx="1089700" cy="812800"/>
            </a:xfrm>
          </p:grpSpPr>
          <p:sp>
            <p:nvSpPr>
              <p:cNvPr id="23" name="Freeform 13">
                <a:extLst>
                  <a:ext uri="{FF2B5EF4-FFF2-40B4-BE49-F238E27FC236}">
                    <a16:creationId xmlns:a16="http://schemas.microsoft.com/office/drawing/2014/main" id="{9508BE48-0565-45B4-9798-9786C7477163}"/>
                  </a:ext>
                </a:extLst>
              </p:cNvPr>
              <p:cNvSpPr/>
              <p:nvPr/>
            </p:nvSpPr>
            <p:spPr>
              <a:xfrm>
                <a:off x="0" y="0"/>
                <a:ext cx="10897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1089700" h="812800">
                    <a:moveTo>
                      <a:pt x="0" y="0"/>
                    </a:moveTo>
                    <a:lnTo>
                      <a:pt x="1089700" y="0"/>
                    </a:lnTo>
                    <a:lnTo>
                      <a:pt x="10897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0" cap="sq">
                <a:solidFill>
                  <a:srgbClr val="FFFFFF"/>
                </a:solidFill>
                <a:prstDash val="solid"/>
                <a:miter/>
              </a:ln>
            </p:spPr>
          </p:sp>
          <p:sp>
            <p:nvSpPr>
              <p:cNvPr id="24" name="TextBox 14">
                <a:extLst>
                  <a:ext uri="{FF2B5EF4-FFF2-40B4-BE49-F238E27FC236}">
                    <a16:creationId xmlns:a16="http://schemas.microsoft.com/office/drawing/2014/main" id="{97CDF6E3-E1D2-490D-B87F-6CB7EE57F0F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0897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9" name="TextBox 15">
              <a:extLst>
                <a:ext uri="{FF2B5EF4-FFF2-40B4-BE49-F238E27FC236}">
                  <a16:creationId xmlns:a16="http://schemas.microsoft.com/office/drawing/2014/main" id="{3FD5D68F-99EE-4B81-950E-1CA45B944701}"/>
                </a:ext>
              </a:extLst>
            </p:cNvPr>
            <p:cNvSpPr txBox="1"/>
            <p:nvPr/>
          </p:nvSpPr>
          <p:spPr>
            <a:xfrm>
              <a:off x="566160" y="5128141"/>
              <a:ext cx="4872645" cy="432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Ponente:</a:t>
              </a:r>
            </a:p>
          </p:txBody>
        </p:sp>
        <p:sp>
          <p:nvSpPr>
            <p:cNvPr id="20" name="TextBox 16">
              <a:extLst>
                <a:ext uri="{FF2B5EF4-FFF2-40B4-BE49-F238E27FC236}">
                  <a16:creationId xmlns:a16="http://schemas.microsoft.com/office/drawing/2014/main" id="{6B8C1A80-9095-4D28-A237-DC02B56F2B2B}"/>
                </a:ext>
              </a:extLst>
            </p:cNvPr>
            <p:cNvSpPr txBox="1"/>
            <p:nvPr/>
          </p:nvSpPr>
          <p:spPr>
            <a:xfrm>
              <a:off x="566160" y="7317455"/>
              <a:ext cx="4872645" cy="432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Tema:</a:t>
              </a:r>
            </a:p>
          </p:txBody>
        </p:sp>
        <p:sp>
          <p:nvSpPr>
            <p:cNvPr id="21" name="TextBox 17">
              <a:extLst>
                <a:ext uri="{FF2B5EF4-FFF2-40B4-BE49-F238E27FC236}">
                  <a16:creationId xmlns:a16="http://schemas.microsoft.com/office/drawing/2014/main" id="{C3B6DB0C-BE74-45CE-B31F-A772794BD518}"/>
                </a:ext>
              </a:extLst>
            </p:cNvPr>
            <p:cNvSpPr txBox="1"/>
            <p:nvPr/>
          </p:nvSpPr>
          <p:spPr>
            <a:xfrm>
              <a:off x="566160" y="5538932"/>
              <a:ext cx="4872645" cy="893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(Ejem: Lic. Luis Pérez,</a:t>
              </a:r>
            </a:p>
            <a:p>
              <a:pPr algn="just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Msc. PhD.)</a:t>
              </a:r>
            </a:p>
          </p:txBody>
        </p:sp>
        <p:sp>
          <p:nvSpPr>
            <p:cNvPr id="22" name="TextBox 18">
              <a:extLst>
                <a:ext uri="{FF2B5EF4-FFF2-40B4-BE49-F238E27FC236}">
                  <a16:creationId xmlns:a16="http://schemas.microsoft.com/office/drawing/2014/main" id="{389B54E7-1F1D-42B7-8AAA-4A9F6EFADEF4}"/>
                </a:ext>
              </a:extLst>
            </p:cNvPr>
            <p:cNvSpPr txBox="1"/>
            <p:nvPr/>
          </p:nvSpPr>
          <p:spPr>
            <a:xfrm>
              <a:off x="566160" y="7763648"/>
              <a:ext cx="4872645" cy="432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735"/>
                </a:lnSpc>
              </a:pPr>
              <a:r>
                <a:rPr lang="en-US" sz="1953">
                  <a:solidFill>
                    <a:srgbClr val="FFFFFF"/>
                  </a:solidFill>
                  <a:latin typeface="Open Sauce"/>
                  <a:ea typeface="Open Sauce"/>
                  <a:cs typeface="Open Sauce"/>
                  <a:sym typeface="Open Sauce"/>
                </a:rPr>
                <a:t>Texto</a:t>
              </a:r>
            </a:p>
          </p:txBody>
        </p:sp>
      </p:grp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6BC988E-6EF7-4114-A097-D393C291479B}"/>
              </a:ext>
            </a:extLst>
          </p:cNvPr>
          <p:cNvSpPr txBox="1"/>
          <p:nvPr/>
        </p:nvSpPr>
        <p:spPr>
          <a:xfrm>
            <a:off x="16042770" y="9279501"/>
            <a:ext cx="15594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IX JCS</a:t>
            </a:r>
            <a:endParaRPr lang="es-EC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490FC">
                <a:alpha val="100000"/>
              </a:srgbClr>
            </a:gs>
            <a:gs pos="50000">
              <a:srgbClr val="24BDFA">
                <a:alpha val="100000"/>
              </a:srgbClr>
            </a:gs>
            <a:gs pos="100000">
              <a:srgbClr val="2490FC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2492EF70-9313-4FB2-A663-213B533E3E86}"/>
              </a:ext>
            </a:extLst>
          </p:cNvPr>
          <p:cNvSpPr/>
          <p:nvPr/>
        </p:nvSpPr>
        <p:spPr>
          <a:xfrm>
            <a:off x="1066800" y="1375315"/>
            <a:ext cx="5044350" cy="2490431"/>
          </a:xfrm>
          <a:custGeom>
            <a:avLst/>
            <a:gdLst/>
            <a:ahLst/>
            <a:cxnLst/>
            <a:rect l="l" t="t" r="r" b="b"/>
            <a:pathLst>
              <a:path w="5044350" h="2490431">
                <a:moveTo>
                  <a:pt x="0" y="0"/>
                </a:moveTo>
                <a:lnTo>
                  <a:pt x="5044351" y="0"/>
                </a:lnTo>
                <a:lnTo>
                  <a:pt x="5044351" y="2490431"/>
                </a:lnTo>
                <a:lnTo>
                  <a:pt x="0" y="24904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8112"/>
            </a:stretch>
          </a:blipFill>
        </p:spPr>
      </p:sp>
      <p:sp>
        <p:nvSpPr>
          <p:cNvPr id="2" name="TextBox 2"/>
          <p:cNvSpPr txBox="1"/>
          <p:nvPr/>
        </p:nvSpPr>
        <p:spPr>
          <a:xfrm>
            <a:off x="3358069" y="3201064"/>
            <a:ext cx="7668174" cy="2288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77"/>
              </a:lnSpc>
            </a:pPr>
            <a:r>
              <a:rPr lang="es-EC" sz="2627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I Congreso Internacional de Investigación y Extensión en Ciencia y Tecnología para la Vida</a:t>
            </a:r>
          </a:p>
          <a:p>
            <a:pPr algn="l">
              <a:lnSpc>
                <a:spcPts val="5599"/>
              </a:lnSpc>
            </a:pPr>
            <a:r>
              <a:rPr lang="es-EC" sz="2800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&amp;</a:t>
            </a:r>
          </a:p>
          <a:p>
            <a:pPr algn="l">
              <a:lnSpc>
                <a:spcPts val="5599"/>
              </a:lnSpc>
            </a:pPr>
            <a:r>
              <a:rPr lang="es-EC" sz="2800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IX Jornadas en Ciencia </a:t>
            </a:r>
            <a:r>
              <a:rPr lang="es-ES" sz="2800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del Suelo, IX JCS</a:t>
            </a:r>
            <a:endParaRPr lang="en-US" sz="2800" dirty="0">
              <a:solidFill>
                <a:srgbClr val="FFFFFF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686800" y="6819900"/>
            <a:ext cx="7684028" cy="2322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720"/>
              </a:lnSpc>
            </a:pPr>
            <a:r>
              <a:rPr lang="en-US" sz="14400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</a:rPr>
              <a:t>Gracias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258</Words>
  <Application>Microsoft Office PowerPoint</Application>
  <PresentationFormat>Personalizado</PresentationFormat>
  <Paragraphs>65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Inter</vt:lpstr>
      <vt:lpstr>Calibri</vt:lpstr>
      <vt:lpstr>Arial</vt:lpstr>
      <vt:lpstr>Open Sauce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 Jorge</dc:title>
  <cp:lastModifiedBy>UEB DIVIUEB</cp:lastModifiedBy>
  <cp:revision>6</cp:revision>
  <dcterms:created xsi:type="dcterms:W3CDTF">2006-08-16T00:00:00Z</dcterms:created>
  <dcterms:modified xsi:type="dcterms:W3CDTF">2025-11-15T11:16:57Z</dcterms:modified>
  <dc:identifier>DAG4h1VFZNU</dc:identifier>
</cp:coreProperties>
</file>